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8" r:id="rId3"/>
    <p:sldId id="282" r:id="rId4"/>
    <p:sldId id="260" r:id="rId5"/>
    <p:sldId id="261" r:id="rId6"/>
    <p:sldId id="259" r:id="rId7"/>
    <p:sldId id="258" r:id="rId8"/>
    <p:sldId id="257" r:id="rId9"/>
    <p:sldId id="265" r:id="rId10"/>
    <p:sldId id="264" r:id="rId11"/>
    <p:sldId id="266" r:id="rId12"/>
    <p:sldId id="270" r:id="rId13"/>
    <p:sldId id="262" r:id="rId14"/>
    <p:sldId id="267" r:id="rId15"/>
    <p:sldId id="268" r:id="rId16"/>
    <p:sldId id="269" r:id="rId17"/>
    <p:sldId id="271" r:id="rId18"/>
    <p:sldId id="272" r:id="rId19"/>
    <p:sldId id="273" r:id="rId20"/>
    <p:sldId id="274" r:id="rId21"/>
    <p:sldId id="275" r:id="rId22"/>
    <p:sldId id="263" r:id="rId23"/>
    <p:sldId id="276" r:id="rId24"/>
    <p:sldId id="277" r:id="rId25"/>
    <p:sldId id="279" r:id="rId26"/>
    <p:sldId id="280" r:id="rId27"/>
    <p:sldId id="281" r:id="rId28"/>
    <p:sldId id="28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62" d="100"/>
          <a:sy n="62" d="100"/>
        </p:scale>
        <p:origin x="-214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ECBB5A9B-30D3-AE4F-9E03-02976E9C9863}" type="datetimeFigureOut">
              <a:rPr lang="en-US" smtClean="0"/>
              <a:t>06/11/2012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CE244-3272-244C-BBC4-7E5BA0A2A08E}" type="slidenum">
              <a:rPr lang="en-US" smtClean="0"/>
              <a:t>‹#›</a:t>
            </a:fld>
            <a:endParaRPr lang="en-US"/>
          </a:p>
        </p:txBody>
      </p:sp>
    </p:spTree>
    <p:extLst>
      <p:ext uri="{BB962C8B-B14F-4D97-AF65-F5344CB8AC3E}">
        <p14:creationId xmlns:p14="http://schemas.microsoft.com/office/powerpoint/2010/main" val="856443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BB5A9B-30D3-AE4F-9E03-02976E9C9863}" type="datetimeFigureOut">
              <a:rPr lang="en-US" smtClean="0"/>
              <a:t>06/11/2012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CE244-3272-244C-BBC4-7E5BA0A2A08E}" type="slidenum">
              <a:rPr lang="en-US" smtClean="0"/>
              <a:t>‹#›</a:t>
            </a:fld>
            <a:endParaRPr lang="en-US"/>
          </a:p>
        </p:txBody>
      </p:sp>
    </p:spTree>
    <p:extLst>
      <p:ext uri="{BB962C8B-B14F-4D97-AF65-F5344CB8AC3E}">
        <p14:creationId xmlns:p14="http://schemas.microsoft.com/office/powerpoint/2010/main" val="1539888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BB5A9B-30D3-AE4F-9E03-02976E9C9863}" type="datetimeFigureOut">
              <a:rPr lang="en-US" smtClean="0"/>
              <a:t>06/11/2012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CE244-3272-244C-BBC4-7E5BA0A2A08E}" type="slidenum">
              <a:rPr lang="en-US" smtClean="0"/>
              <a:t>‹#›</a:t>
            </a:fld>
            <a:endParaRPr lang="en-US"/>
          </a:p>
        </p:txBody>
      </p:sp>
    </p:spTree>
    <p:extLst>
      <p:ext uri="{BB962C8B-B14F-4D97-AF65-F5344CB8AC3E}">
        <p14:creationId xmlns:p14="http://schemas.microsoft.com/office/powerpoint/2010/main" val="114848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CBB5A9B-30D3-AE4F-9E03-02976E9C9863}" type="datetimeFigureOut">
              <a:rPr lang="en-US" smtClean="0"/>
              <a:t>06/11/2012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CE244-3272-244C-BBC4-7E5BA0A2A08E}" type="slidenum">
              <a:rPr lang="en-US" smtClean="0"/>
              <a:t>‹#›</a:t>
            </a:fld>
            <a:endParaRPr lang="en-US"/>
          </a:p>
        </p:txBody>
      </p:sp>
    </p:spTree>
    <p:extLst>
      <p:ext uri="{BB962C8B-B14F-4D97-AF65-F5344CB8AC3E}">
        <p14:creationId xmlns:p14="http://schemas.microsoft.com/office/powerpoint/2010/main" val="1032257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ECBB5A9B-30D3-AE4F-9E03-02976E9C9863}" type="datetimeFigureOut">
              <a:rPr lang="en-US" smtClean="0"/>
              <a:t>06/11/2012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5CE244-3272-244C-BBC4-7E5BA0A2A08E}" type="slidenum">
              <a:rPr lang="en-US" smtClean="0"/>
              <a:t>‹#›</a:t>
            </a:fld>
            <a:endParaRPr lang="en-US"/>
          </a:p>
        </p:txBody>
      </p:sp>
    </p:spTree>
    <p:extLst>
      <p:ext uri="{BB962C8B-B14F-4D97-AF65-F5344CB8AC3E}">
        <p14:creationId xmlns:p14="http://schemas.microsoft.com/office/powerpoint/2010/main" val="835692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ECBB5A9B-30D3-AE4F-9E03-02976E9C9863}" type="datetimeFigureOut">
              <a:rPr lang="en-US" smtClean="0"/>
              <a:t>06/11/2012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5CE244-3272-244C-BBC4-7E5BA0A2A08E}" type="slidenum">
              <a:rPr lang="en-US" smtClean="0"/>
              <a:t>‹#›</a:t>
            </a:fld>
            <a:endParaRPr lang="en-US"/>
          </a:p>
        </p:txBody>
      </p:sp>
    </p:spTree>
    <p:extLst>
      <p:ext uri="{BB962C8B-B14F-4D97-AF65-F5344CB8AC3E}">
        <p14:creationId xmlns:p14="http://schemas.microsoft.com/office/powerpoint/2010/main" val="2711484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ECBB5A9B-30D3-AE4F-9E03-02976E9C9863}" type="datetimeFigureOut">
              <a:rPr lang="en-US" smtClean="0"/>
              <a:t>06/11/2012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5CE244-3272-244C-BBC4-7E5BA0A2A08E}" type="slidenum">
              <a:rPr lang="en-US" smtClean="0"/>
              <a:t>‹#›</a:t>
            </a:fld>
            <a:endParaRPr lang="en-US"/>
          </a:p>
        </p:txBody>
      </p:sp>
    </p:spTree>
    <p:extLst>
      <p:ext uri="{BB962C8B-B14F-4D97-AF65-F5344CB8AC3E}">
        <p14:creationId xmlns:p14="http://schemas.microsoft.com/office/powerpoint/2010/main" val="447362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CBB5A9B-30D3-AE4F-9E03-02976E9C9863}" type="datetimeFigureOut">
              <a:rPr lang="en-US" smtClean="0"/>
              <a:t>06/11/2012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5CE244-3272-244C-BBC4-7E5BA0A2A08E}" type="slidenum">
              <a:rPr lang="en-US" smtClean="0"/>
              <a:t>‹#›</a:t>
            </a:fld>
            <a:endParaRPr lang="en-US"/>
          </a:p>
        </p:txBody>
      </p:sp>
    </p:spTree>
    <p:extLst>
      <p:ext uri="{BB962C8B-B14F-4D97-AF65-F5344CB8AC3E}">
        <p14:creationId xmlns:p14="http://schemas.microsoft.com/office/powerpoint/2010/main" val="879990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BB5A9B-30D3-AE4F-9E03-02976E9C9863}" type="datetimeFigureOut">
              <a:rPr lang="en-US" smtClean="0"/>
              <a:t>06/11/2012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5CE244-3272-244C-BBC4-7E5BA0A2A08E}" type="slidenum">
              <a:rPr lang="en-US" smtClean="0"/>
              <a:t>‹#›</a:t>
            </a:fld>
            <a:endParaRPr lang="en-US"/>
          </a:p>
        </p:txBody>
      </p:sp>
    </p:spTree>
    <p:extLst>
      <p:ext uri="{BB962C8B-B14F-4D97-AF65-F5344CB8AC3E}">
        <p14:creationId xmlns:p14="http://schemas.microsoft.com/office/powerpoint/2010/main" val="697180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CBB5A9B-30D3-AE4F-9E03-02976E9C9863}" type="datetimeFigureOut">
              <a:rPr lang="en-US" smtClean="0"/>
              <a:t>06/11/2012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5CE244-3272-244C-BBC4-7E5BA0A2A08E}" type="slidenum">
              <a:rPr lang="en-US" smtClean="0"/>
              <a:t>‹#›</a:t>
            </a:fld>
            <a:endParaRPr lang="en-US"/>
          </a:p>
        </p:txBody>
      </p:sp>
    </p:spTree>
    <p:extLst>
      <p:ext uri="{BB962C8B-B14F-4D97-AF65-F5344CB8AC3E}">
        <p14:creationId xmlns:p14="http://schemas.microsoft.com/office/powerpoint/2010/main" val="4221964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CBB5A9B-30D3-AE4F-9E03-02976E9C9863}" type="datetimeFigureOut">
              <a:rPr lang="en-US" smtClean="0"/>
              <a:t>06/11/2012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5CE244-3272-244C-BBC4-7E5BA0A2A08E}" type="slidenum">
              <a:rPr lang="en-US" smtClean="0"/>
              <a:t>‹#›</a:t>
            </a:fld>
            <a:endParaRPr lang="en-US"/>
          </a:p>
        </p:txBody>
      </p:sp>
    </p:spTree>
    <p:extLst>
      <p:ext uri="{BB962C8B-B14F-4D97-AF65-F5344CB8AC3E}">
        <p14:creationId xmlns:p14="http://schemas.microsoft.com/office/powerpoint/2010/main" val="12373662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BB5A9B-30D3-AE4F-9E03-02976E9C9863}" type="datetimeFigureOut">
              <a:rPr lang="en-US" smtClean="0"/>
              <a:t>06/11/2012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CE244-3272-244C-BBC4-7E5BA0A2A08E}" type="slidenum">
              <a:rPr lang="en-US" smtClean="0"/>
              <a:t>‹#›</a:t>
            </a:fld>
            <a:endParaRPr lang="en-US"/>
          </a:p>
        </p:txBody>
      </p:sp>
    </p:spTree>
    <p:extLst>
      <p:ext uri="{BB962C8B-B14F-4D97-AF65-F5344CB8AC3E}">
        <p14:creationId xmlns:p14="http://schemas.microsoft.com/office/powerpoint/2010/main" val="2248281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2796" y="2663301"/>
            <a:ext cx="7436061" cy="1754327"/>
          </a:xfrm>
          <a:prstGeom prst="rect">
            <a:avLst/>
          </a:prstGeom>
          <a:noFill/>
        </p:spPr>
        <p:txBody>
          <a:bodyPr wrap="square" rtlCol="0">
            <a:spAutoFit/>
          </a:bodyPr>
          <a:lstStyle/>
          <a:p>
            <a:pPr algn="ctr"/>
            <a:r>
              <a:rPr lang="en-US" sz="5400" dirty="0" err="1" smtClean="0"/>
              <a:t>Mr</a:t>
            </a:r>
            <a:r>
              <a:rPr lang="en-US" sz="5400" dirty="0" smtClean="0"/>
              <a:t> B asks:</a:t>
            </a:r>
          </a:p>
          <a:p>
            <a:pPr algn="ctr"/>
            <a:r>
              <a:rPr lang="en-US" sz="5400" dirty="0" smtClean="0"/>
              <a:t>“Where in the world?”</a:t>
            </a:r>
            <a:endParaRPr lang="en-US" sz="5400" dirty="0"/>
          </a:p>
        </p:txBody>
      </p:sp>
    </p:spTree>
    <p:extLst>
      <p:ext uri="{BB962C8B-B14F-4D97-AF65-F5344CB8AC3E}">
        <p14:creationId xmlns:p14="http://schemas.microsoft.com/office/powerpoint/2010/main" val="28769045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3505"/>
            <a:ext cx="2370370" cy="2054321"/>
          </a:xfrm>
          <a:prstGeom prst="rect">
            <a:avLst/>
          </a:prstGeom>
        </p:spPr>
      </p:pic>
      <p:sp>
        <p:nvSpPr>
          <p:cNvPr id="3" name="TextBox 2"/>
          <p:cNvSpPr txBox="1"/>
          <p:nvPr/>
        </p:nvSpPr>
        <p:spPr>
          <a:xfrm>
            <a:off x="2651501" y="162277"/>
            <a:ext cx="6282267" cy="6370974"/>
          </a:xfrm>
          <a:prstGeom prst="rect">
            <a:avLst/>
          </a:prstGeom>
          <a:noFill/>
        </p:spPr>
        <p:txBody>
          <a:bodyPr wrap="square" rtlCol="0">
            <a:spAutoFit/>
          </a:bodyPr>
          <a:lstStyle/>
          <a:p>
            <a:r>
              <a:rPr lang="en-US" sz="2400" dirty="0"/>
              <a:t>Alison Device </a:t>
            </a:r>
            <a:r>
              <a:rPr lang="en-US" sz="2400" dirty="0" err="1"/>
              <a:t>sayth</a:t>
            </a:r>
            <a:r>
              <a:rPr lang="en-US" sz="2400" dirty="0"/>
              <a:t>, that about two years ago, her </a:t>
            </a:r>
            <a:r>
              <a:rPr lang="en-US" sz="2400" dirty="0" smtClean="0"/>
              <a:t>grandmother did </a:t>
            </a:r>
            <a:r>
              <a:rPr lang="en-US" sz="2400" dirty="0"/>
              <a:t>sundry times in going or walking together as they went begging persuade and advise her to let a devil or a familiar appear to her; and that she would let him suck at some part of her; and she might have and do what she </a:t>
            </a:r>
            <a:r>
              <a:rPr lang="en-US" sz="2400" dirty="0" smtClean="0"/>
              <a:t>would. And </a:t>
            </a:r>
            <a:r>
              <a:rPr lang="en-US" sz="2400" dirty="0"/>
              <a:t>so not long after these persuasions, </a:t>
            </a:r>
            <a:r>
              <a:rPr lang="en-US" sz="2400" dirty="0" smtClean="0"/>
              <a:t>there </a:t>
            </a:r>
            <a:r>
              <a:rPr lang="en-US" sz="2400" dirty="0"/>
              <a:t>appeared unto her a thing like unto a black dog: speaking unto her and desiring her to give him her soul, and he would give her power to do any thing she would: whereupon she being therewithal enticed, and setting her down; the said black dog did with his mouth (as she then thought) suck at her breast, a little below her </a:t>
            </a:r>
            <a:r>
              <a:rPr lang="en-US" sz="2400" dirty="0" err="1"/>
              <a:t>paps</a:t>
            </a:r>
            <a:r>
              <a:rPr lang="en-US" sz="2400" dirty="0"/>
              <a:t>, which place did remain blue half a year next after: which said black-dog did not appear to her, until the eighteenth day of march last</a:t>
            </a:r>
          </a:p>
        </p:txBody>
      </p:sp>
      <p:sp>
        <p:nvSpPr>
          <p:cNvPr id="4" name="TextBox 3"/>
          <p:cNvSpPr txBox="1"/>
          <p:nvPr/>
        </p:nvSpPr>
        <p:spPr>
          <a:xfrm>
            <a:off x="163880" y="2529142"/>
            <a:ext cx="2063095" cy="646331"/>
          </a:xfrm>
          <a:prstGeom prst="rect">
            <a:avLst/>
          </a:prstGeom>
          <a:noFill/>
        </p:spPr>
        <p:txBody>
          <a:bodyPr wrap="square" rtlCol="0">
            <a:spAutoFit/>
          </a:bodyPr>
          <a:lstStyle/>
          <a:p>
            <a:r>
              <a:rPr lang="en-US" b="1" dirty="0"/>
              <a:t>The Confession of Alison </a:t>
            </a:r>
            <a:r>
              <a:rPr lang="en-US" b="1" dirty="0" smtClean="0"/>
              <a:t>Device …</a:t>
            </a:r>
            <a:endParaRPr lang="en-US" dirty="0"/>
          </a:p>
        </p:txBody>
      </p:sp>
      <p:sp>
        <p:nvSpPr>
          <p:cNvPr id="5" name="TextBox 4"/>
          <p:cNvSpPr txBox="1"/>
          <p:nvPr/>
        </p:nvSpPr>
        <p:spPr>
          <a:xfrm>
            <a:off x="316280" y="3808323"/>
            <a:ext cx="2063095" cy="1200329"/>
          </a:xfrm>
          <a:prstGeom prst="rect">
            <a:avLst/>
          </a:prstGeom>
          <a:noFill/>
        </p:spPr>
        <p:txBody>
          <a:bodyPr wrap="square" rtlCol="0">
            <a:spAutoFit/>
          </a:bodyPr>
          <a:lstStyle/>
          <a:p>
            <a:r>
              <a:rPr lang="en-US" b="1" dirty="0" smtClean="0"/>
              <a:t>Date it:</a:t>
            </a:r>
          </a:p>
          <a:p>
            <a:pPr marL="285750" indent="-285750">
              <a:buFont typeface="Arial"/>
              <a:buChar char="•"/>
            </a:pPr>
            <a:r>
              <a:rPr lang="en-US" b="1" dirty="0" smtClean="0"/>
              <a:t>Lexis</a:t>
            </a:r>
          </a:p>
          <a:p>
            <a:pPr marL="285750" indent="-285750">
              <a:buFont typeface="Arial"/>
              <a:buChar char="•"/>
            </a:pPr>
            <a:r>
              <a:rPr lang="en-US" b="1" dirty="0" smtClean="0"/>
              <a:t>Syntax</a:t>
            </a:r>
          </a:p>
          <a:p>
            <a:pPr marL="285750" indent="-285750">
              <a:buFont typeface="Arial"/>
              <a:buChar char="•"/>
            </a:pPr>
            <a:r>
              <a:rPr lang="en-US" b="1" dirty="0" smtClean="0"/>
              <a:t>Orthography</a:t>
            </a:r>
            <a:endParaRPr lang="en-US" dirty="0"/>
          </a:p>
        </p:txBody>
      </p:sp>
      <p:sp>
        <p:nvSpPr>
          <p:cNvPr id="6" name="TextBox 5"/>
          <p:cNvSpPr txBox="1"/>
          <p:nvPr/>
        </p:nvSpPr>
        <p:spPr>
          <a:xfrm>
            <a:off x="316280" y="5947956"/>
            <a:ext cx="2063095" cy="369332"/>
          </a:xfrm>
          <a:prstGeom prst="rect">
            <a:avLst/>
          </a:prstGeom>
          <a:noFill/>
        </p:spPr>
        <p:txBody>
          <a:bodyPr wrap="square" rtlCol="0">
            <a:spAutoFit/>
          </a:bodyPr>
          <a:lstStyle/>
          <a:p>
            <a:r>
              <a:rPr lang="en-US" b="1" dirty="0" smtClean="0"/>
              <a:t>1612</a:t>
            </a:r>
            <a:endParaRPr lang="en-US" dirty="0"/>
          </a:p>
        </p:txBody>
      </p:sp>
    </p:spTree>
    <p:extLst>
      <p:ext uri="{BB962C8B-B14F-4D97-AF65-F5344CB8AC3E}">
        <p14:creationId xmlns:p14="http://schemas.microsoft.com/office/powerpoint/2010/main" val="982024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16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64035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2796" y="2663301"/>
            <a:ext cx="7436061" cy="923330"/>
          </a:xfrm>
          <a:prstGeom prst="rect">
            <a:avLst/>
          </a:prstGeom>
          <a:noFill/>
        </p:spPr>
        <p:txBody>
          <a:bodyPr wrap="square" rtlCol="0">
            <a:spAutoFit/>
          </a:bodyPr>
          <a:lstStyle/>
          <a:p>
            <a:pPr algn="ctr"/>
            <a:r>
              <a:rPr lang="en-US" sz="5400" dirty="0" smtClean="0"/>
              <a:t>Orthography Fun</a:t>
            </a:r>
            <a:endParaRPr lang="en-US" sz="5400" dirty="0"/>
          </a:p>
        </p:txBody>
      </p:sp>
    </p:spTree>
    <p:extLst>
      <p:ext uri="{BB962C8B-B14F-4D97-AF65-F5344CB8AC3E}">
        <p14:creationId xmlns:p14="http://schemas.microsoft.com/office/powerpoint/2010/main" val="27508368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17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3014" y="0"/>
            <a:ext cx="5143500" cy="6858000"/>
          </a:xfrm>
          <a:prstGeom prst="rect">
            <a:avLst/>
          </a:prstGeom>
        </p:spPr>
      </p:pic>
    </p:spTree>
    <p:extLst>
      <p:ext uri="{BB962C8B-B14F-4D97-AF65-F5344CB8AC3E}">
        <p14:creationId xmlns:p14="http://schemas.microsoft.com/office/powerpoint/2010/main" val="29863476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3902" y="1958660"/>
            <a:ext cx="6781306" cy="3108544"/>
          </a:xfrm>
          <a:prstGeom prst="rect">
            <a:avLst/>
          </a:prstGeom>
          <a:noFill/>
        </p:spPr>
        <p:txBody>
          <a:bodyPr wrap="square" rtlCol="0">
            <a:spAutoFit/>
          </a:bodyPr>
          <a:lstStyle/>
          <a:p>
            <a:r>
              <a:rPr lang="en-US" sz="2800" dirty="0"/>
              <a:t>A generation after Caxton, the writing system of English remained inconsistent. The conventions adopted by the Chancery scribes started to be adopted (London had huge numbers of scribes; Caxton set up press in Westminster; local London speech adopted as the norm). </a:t>
            </a:r>
          </a:p>
        </p:txBody>
      </p:sp>
      <p:sp>
        <p:nvSpPr>
          <p:cNvPr id="5" name="TextBox 4"/>
          <p:cNvSpPr txBox="1"/>
          <p:nvPr/>
        </p:nvSpPr>
        <p:spPr>
          <a:xfrm>
            <a:off x="491640" y="6145512"/>
            <a:ext cx="8030128" cy="369332"/>
          </a:xfrm>
          <a:prstGeom prst="rect">
            <a:avLst/>
          </a:prstGeom>
          <a:noFill/>
        </p:spPr>
        <p:txBody>
          <a:bodyPr wrap="square" rtlCol="0">
            <a:spAutoFit/>
          </a:bodyPr>
          <a:lstStyle/>
          <a:p>
            <a:r>
              <a:rPr lang="en-US" dirty="0"/>
              <a:t>David Crystal, Encyclopedia of the English Language</a:t>
            </a:r>
            <a:r>
              <a:rPr lang="en-GB" dirty="0" smtClean="0">
                <a:effectLst/>
              </a:rPr>
              <a:t> </a:t>
            </a:r>
            <a:endParaRPr lang="en-US" dirty="0"/>
          </a:p>
        </p:txBody>
      </p:sp>
    </p:spTree>
    <p:extLst>
      <p:ext uri="{BB962C8B-B14F-4D97-AF65-F5344CB8AC3E}">
        <p14:creationId xmlns:p14="http://schemas.microsoft.com/office/powerpoint/2010/main" val="29536662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3902" y="1958660"/>
            <a:ext cx="6781306" cy="2677656"/>
          </a:xfrm>
          <a:prstGeom prst="rect">
            <a:avLst/>
          </a:prstGeom>
          <a:noFill/>
        </p:spPr>
        <p:txBody>
          <a:bodyPr wrap="square" rtlCol="0">
            <a:spAutoFit/>
          </a:bodyPr>
          <a:lstStyle/>
          <a:p>
            <a:r>
              <a:rPr lang="en-US" sz="2800" dirty="0"/>
              <a:t>Caxton in a single passage uses </a:t>
            </a:r>
            <a:r>
              <a:rPr lang="en-US" sz="2800" dirty="0" err="1"/>
              <a:t>booke</a:t>
            </a:r>
            <a:r>
              <a:rPr lang="en-US" sz="2800" dirty="0"/>
              <a:t> and </a:t>
            </a:r>
            <a:r>
              <a:rPr lang="en-US" sz="2800" dirty="0" err="1"/>
              <a:t>boke</a:t>
            </a:r>
            <a:r>
              <a:rPr lang="en-US" sz="2800" dirty="0"/>
              <a:t>, axed and </a:t>
            </a:r>
            <a:r>
              <a:rPr lang="en-US" sz="2800" dirty="0" err="1"/>
              <a:t>axyd</a:t>
            </a:r>
            <a:r>
              <a:rPr lang="en-US" sz="2800" dirty="0"/>
              <a:t>, and uses –e to end words in a haphazard fashion (</a:t>
            </a:r>
            <a:r>
              <a:rPr lang="en-US" sz="2800" dirty="0" err="1"/>
              <a:t>hadde</a:t>
            </a:r>
            <a:r>
              <a:rPr lang="en-US" sz="2800" dirty="0"/>
              <a:t>, </a:t>
            </a:r>
            <a:r>
              <a:rPr lang="en-US" sz="2800" dirty="0" err="1"/>
              <a:t>wel</a:t>
            </a:r>
            <a:r>
              <a:rPr lang="en-US" sz="2800" dirty="0"/>
              <a:t>, which). Similar randomness in his immediate successors: fellow spelt as fellow, </a:t>
            </a:r>
            <a:r>
              <a:rPr lang="en-US" sz="2800" dirty="0" err="1"/>
              <a:t>felowe</a:t>
            </a:r>
            <a:r>
              <a:rPr lang="en-US" sz="2800" dirty="0"/>
              <a:t>, fallow, </a:t>
            </a:r>
            <a:r>
              <a:rPr lang="en-US" sz="2800" dirty="0" err="1"/>
              <a:t>fallowe</a:t>
            </a:r>
            <a:r>
              <a:rPr lang="en-US" sz="2800" dirty="0"/>
              <a:t>. </a:t>
            </a:r>
            <a:endParaRPr lang="en-GB" sz="2800" dirty="0"/>
          </a:p>
        </p:txBody>
      </p:sp>
    </p:spTree>
    <p:extLst>
      <p:ext uri="{BB962C8B-B14F-4D97-AF65-F5344CB8AC3E}">
        <p14:creationId xmlns:p14="http://schemas.microsoft.com/office/powerpoint/2010/main" val="315677324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3902" y="667984"/>
            <a:ext cx="6781306" cy="5262980"/>
          </a:xfrm>
          <a:prstGeom prst="rect">
            <a:avLst/>
          </a:prstGeom>
          <a:noFill/>
        </p:spPr>
        <p:txBody>
          <a:bodyPr wrap="square" rtlCol="0">
            <a:spAutoFit/>
          </a:bodyPr>
          <a:lstStyle/>
          <a:p>
            <a:r>
              <a:rPr lang="en-US" sz="2800" dirty="0"/>
              <a:t>Much complaint about chaotic spelling in </a:t>
            </a:r>
            <a:r>
              <a:rPr lang="en-US" sz="2800" dirty="0" smtClean="0"/>
              <a:t>books. </a:t>
            </a:r>
            <a:r>
              <a:rPr lang="en-US" sz="2800" dirty="0"/>
              <a:t>Reasons: many printers were foreigners who introduced native conventions at will and were uncertain of English orthographic traditions. </a:t>
            </a:r>
            <a:endParaRPr lang="en-US" sz="2800" dirty="0" smtClean="0"/>
          </a:p>
          <a:p>
            <a:endParaRPr lang="en-US" sz="2800" dirty="0"/>
          </a:p>
          <a:p>
            <a:r>
              <a:rPr lang="en-US" sz="2800" dirty="0" smtClean="0"/>
              <a:t>Proof</a:t>
            </a:r>
            <a:r>
              <a:rPr lang="en-US" sz="2800" dirty="0"/>
              <a:t>-reading was not always carried out by educated people. Because there was a limited amount of type, arbitrary spellings were also introduced. Printers would arbitrarily add or remove a final –e to make a line of words end neatly on the right margin.</a:t>
            </a:r>
            <a:r>
              <a:rPr lang="en-GB" sz="2800" dirty="0" smtClean="0">
                <a:effectLst/>
              </a:rPr>
              <a:t> </a:t>
            </a:r>
            <a:endParaRPr lang="en-GB" sz="2800" dirty="0"/>
          </a:p>
        </p:txBody>
      </p:sp>
    </p:spTree>
    <p:extLst>
      <p:ext uri="{BB962C8B-B14F-4D97-AF65-F5344CB8AC3E}">
        <p14:creationId xmlns:p14="http://schemas.microsoft.com/office/powerpoint/2010/main" val="6347132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3902" y="667984"/>
            <a:ext cx="6781306" cy="3108544"/>
          </a:xfrm>
          <a:prstGeom prst="rect">
            <a:avLst/>
          </a:prstGeom>
          <a:noFill/>
        </p:spPr>
        <p:txBody>
          <a:bodyPr wrap="square" rtlCol="0">
            <a:spAutoFit/>
          </a:bodyPr>
          <a:lstStyle/>
          <a:p>
            <a:r>
              <a:rPr lang="en-US" sz="2800" dirty="0"/>
              <a:t>1630s saw standardization of /u/ and /v/ which in medieval English had been interchangeable. Next /v/ was used initially and /u/ internally. Later, after continental practice, /v/ represented a consonant and /u/ a vowel. Similar standardization took place of /</a:t>
            </a:r>
            <a:r>
              <a:rPr lang="en-US" sz="2800" dirty="0" err="1"/>
              <a:t>i</a:t>
            </a:r>
            <a:r>
              <a:rPr lang="en-US" sz="2800" dirty="0"/>
              <a:t>/ and /j/.</a:t>
            </a:r>
            <a:r>
              <a:rPr lang="en-GB" sz="2800" dirty="0" smtClean="0">
                <a:effectLst/>
              </a:rPr>
              <a:t> </a:t>
            </a:r>
            <a:endParaRPr lang="en-GB" sz="2800" dirty="0"/>
          </a:p>
        </p:txBody>
      </p:sp>
    </p:spTree>
    <p:extLst>
      <p:ext uri="{BB962C8B-B14F-4D97-AF65-F5344CB8AC3E}">
        <p14:creationId xmlns:p14="http://schemas.microsoft.com/office/powerpoint/2010/main" val="28171990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3902" y="667984"/>
            <a:ext cx="6781306" cy="5693867"/>
          </a:xfrm>
          <a:prstGeom prst="rect">
            <a:avLst/>
          </a:prstGeom>
          <a:noFill/>
        </p:spPr>
        <p:txBody>
          <a:bodyPr wrap="square" rtlCol="0">
            <a:spAutoFit/>
          </a:bodyPr>
          <a:lstStyle/>
          <a:p>
            <a:r>
              <a:rPr lang="en-US" sz="2800" dirty="0"/>
              <a:t>By the middle of the 17</a:t>
            </a:r>
            <a:r>
              <a:rPr lang="en-US" sz="2800" baseline="30000" dirty="0"/>
              <a:t>th</a:t>
            </a:r>
            <a:r>
              <a:rPr lang="en-US" sz="2800" dirty="0"/>
              <a:t>C an increasing number of spelling guides were published. </a:t>
            </a:r>
            <a:r>
              <a:rPr lang="en-US" sz="2800" dirty="0" err="1"/>
              <a:t>Chidren’s</a:t>
            </a:r>
            <a:r>
              <a:rPr lang="en-US" sz="2800" dirty="0"/>
              <a:t> schoolbooks contained homophones (maid/made); and the first dictionaries were being published. Spelling was becoming standardized and a gulf established between written and spoken forms. “The modern system, in which irregular spellings can be explained but not predicted, had arrived.” The period of social tolerance of variant spellings came to an end; and as 18</a:t>
            </a:r>
            <a:r>
              <a:rPr lang="en-US" sz="2800" baseline="30000" dirty="0"/>
              <a:t>th</a:t>
            </a:r>
            <a:r>
              <a:rPr lang="en-US" sz="2800" dirty="0"/>
              <a:t>C notions of correctness emerged, poor spelling was increasingly stigmatized.</a:t>
            </a:r>
            <a:endParaRPr lang="en-GB" sz="2800" dirty="0"/>
          </a:p>
        </p:txBody>
      </p:sp>
    </p:spTree>
    <p:extLst>
      <p:ext uri="{BB962C8B-B14F-4D97-AF65-F5344CB8AC3E}">
        <p14:creationId xmlns:p14="http://schemas.microsoft.com/office/powerpoint/2010/main" val="18830475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3902" y="667984"/>
            <a:ext cx="6781306" cy="3539431"/>
          </a:xfrm>
          <a:prstGeom prst="rect">
            <a:avLst/>
          </a:prstGeom>
          <a:noFill/>
        </p:spPr>
        <p:txBody>
          <a:bodyPr wrap="square" rtlCol="0">
            <a:spAutoFit/>
          </a:bodyPr>
          <a:lstStyle/>
          <a:p>
            <a:r>
              <a:rPr lang="en-US" sz="2800" dirty="0"/>
              <a:t>Capitals</a:t>
            </a:r>
            <a:r>
              <a:rPr lang="en-US" sz="2800" dirty="0" smtClean="0"/>
              <a:t>:</a:t>
            </a:r>
          </a:p>
          <a:p>
            <a:endParaRPr lang="en-GB" sz="2800" dirty="0"/>
          </a:p>
          <a:p>
            <a:r>
              <a:rPr lang="en-US" sz="2800" dirty="0"/>
              <a:t>Benjamin Franklin in 1789 laments the passing of the age of noun capitalization, which had been a way of imitating German. Eighteenth century grammarians argued that capitals were not necessary for most nouns and the practice changed.</a:t>
            </a:r>
            <a:endParaRPr lang="en-GB" sz="2800" dirty="0"/>
          </a:p>
        </p:txBody>
      </p:sp>
    </p:spTree>
    <p:extLst>
      <p:ext uri="{BB962C8B-B14F-4D97-AF65-F5344CB8AC3E}">
        <p14:creationId xmlns:p14="http://schemas.microsoft.com/office/powerpoint/2010/main" val="7918394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36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7689911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3902" y="667984"/>
            <a:ext cx="6781306" cy="4832093"/>
          </a:xfrm>
          <a:prstGeom prst="rect">
            <a:avLst/>
          </a:prstGeom>
          <a:noFill/>
        </p:spPr>
        <p:txBody>
          <a:bodyPr wrap="square" rtlCol="0">
            <a:spAutoFit/>
          </a:bodyPr>
          <a:lstStyle/>
          <a:p>
            <a:r>
              <a:rPr lang="en-US" sz="2800" dirty="0"/>
              <a:t>Punctuation</a:t>
            </a:r>
            <a:r>
              <a:rPr lang="en-US" sz="2800" dirty="0" smtClean="0"/>
              <a:t>:</a:t>
            </a:r>
          </a:p>
          <a:p>
            <a:endParaRPr lang="en-GB" sz="2800" dirty="0"/>
          </a:p>
          <a:p>
            <a:r>
              <a:rPr lang="en-US" sz="2800" dirty="0"/>
              <a:t>Caxton inherited the convention of classical models where punctuation was used to show when to breathe, how long to pause, how to introduce emphasis and rhythmical balance into their speech. All still pretty haphazard. Chief symbols were virgule (/), period (.) found at various heights and the colon (:). There was no correspondence with modern usage</a:t>
            </a:r>
            <a:r>
              <a:rPr lang="en-GB" sz="2800" dirty="0" smtClean="0">
                <a:effectLst/>
              </a:rPr>
              <a:t> </a:t>
            </a:r>
            <a:endParaRPr lang="en-GB" sz="2800" dirty="0"/>
          </a:p>
        </p:txBody>
      </p:sp>
    </p:spTree>
    <p:extLst>
      <p:ext uri="{BB962C8B-B14F-4D97-AF65-F5344CB8AC3E}">
        <p14:creationId xmlns:p14="http://schemas.microsoft.com/office/powerpoint/2010/main" val="126308353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3902" y="2470834"/>
            <a:ext cx="6781306" cy="954107"/>
          </a:xfrm>
          <a:prstGeom prst="rect">
            <a:avLst/>
          </a:prstGeom>
          <a:noFill/>
        </p:spPr>
        <p:txBody>
          <a:bodyPr wrap="square" rtlCol="0">
            <a:spAutoFit/>
          </a:bodyPr>
          <a:lstStyle/>
          <a:p>
            <a:r>
              <a:rPr lang="en-US" sz="2800" dirty="0"/>
              <a:t>By the end of early modern period (1800) punctuation has largely been established.</a:t>
            </a:r>
            <a:endParaRPr lang="en-GB" sz="2800" dirty="0"/>
          </a:p>
        </p:txBody>
      </p:sp>
    </p:spTree>
    <p:extLst>
      <p:ext uri="{BB962C8B-B14F-4D97-AF65-F5344CB8AC3E}">
        <p14:creationId xmlns:p14="http://schemas.microsoft.com/office/powerpoint/2010/main" val="142675929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17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359992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2796" y="1577494"/>
            <a:ext cx="7436061" cy="1754327"/>
          </a:xfrm>
          <a:prstGeom prst="rect">
            <a:avLst/>
          </a:prstGeom>
          <a:noFill/>
        </p:spPr>
        <p:txBody>
          <a:bodyPr wrap="square" rtlCol="0">
            <a:spAutoFit/>
          </a:bodyPr>
          <a:lstStyle/>
          <a:p>
            <a:pPr algn="ctr"/>
            <a:r>
              <a:rPr lang="en-US" sz="5400" dirty="0" smtClean="0"/>
              <a:t>Next week </a:t>
            </a:r>
            <a:r>
              <a:rPr lang="en-US" sz="5400" dirty="0" err="1" smtClean="0"/>
              <a:t>Mr</a:t>
            </a:r>
            <a:r>
              <a:rPr lang="en-US" sz="5400" dirty="0" smtClean="0"/>
              <a:t> B asks:</a:t>
            </a:r>
          </a:p>
          <a:p>
            <a:pPr algn="ctr"/>
            <a:r>
              <a:rPr lang="en-US" sz="5400" dirty="0" smtClean="0"/>
              <a:t>“Where in the world?”</a:t>
            </a:r>
            <a:endParaRPr lang="en-US" sz="5400" dirty="0"/>
          </a:p>
        </p:txBody>
      </p:sp>
      <p:sp>
        <p:nvSpPr>
          <p:cNvPr id="3" name="TextBox 2"/>
          <p:cNvSpPr txBox="1"/>
          <p:nvPr/>
        </p:nvSpPr>
        <p:spPr>
          <a:xfrm>
            <a:off x="1115196" y="4161733"/>
            <a:ext cx="7436061" cy="923330"/>
          </a:xfrm>
          <a:prstGeom prst="rect">
            <a:avLst/>
          </a:prstGeom>
          <a:noFill/>
        </p:spPr>
        <p:txBody>
          <a:bodyPr wrap="square" rtlCol="0">
            <a:spAutoFit/>
          </a:bodyPr>
          <a:lstStyle/>
          <a:p>
            <a:pPr algn="ctr"/>
            <a:r>
              <a:rPr lang="en-US" sz="5400" dirty="0" smtClean="0"/>
              <a:t>… and we head overseas</a:t>
            </a:r>
            <a:endParaRPr lang="en-US" sz="5400" dirty="0"/>
          </a:p>
        </p:txBody>
      </p:sp>
    </p:spTree>
    <p:extLst>
      <p:ext uri="{BB962C8B-B14F-4D97-AF65-F5344CB8AC3E}">
        <p14:creationId xmlns:p14="http://schemas.microsoft.com/office/powerpoint/2010/main" val="3098802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1-06 at 07.03.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927" y="0"/>
            <a:ext cx="7961194" cy="6858000"/>
          </a:xfrm>
          <a:prstGeom prst="rect">
            <a:avLst/>
          </a:prstGeom>
        </p:spPr>
      </p:pic>
      <p:pic>
        <p:nvPicPr>
          <p:cNvPr id="3" name="Picture 2" descr="Screen Shot 2012-11-06 at 07.03.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27" y="152400"/>
            <a:ext cx="7961194" cy="6858000"/>
          </a:xfrm>
          <a:prstGeom prst="rect">
            <a:avLst/>
          </a:prstGeom>
        </p:spPr>
      </p:pic>
    </p:spTree>
    <p:extLst>
      <p:ext uri="{BB962C8B-B14F-4D97-AF65-F5344CB8AC3E}">
        <p14:creationId xmlns:p14="http://schemas.microsoft.com/office/powerpoint/2010/main" val="138815587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6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853" y="0"/>
            <a:ext cx="5143500" cy="6858000"/>
          </a:xfrm>
          <a:prstGeom prst="rect">
            <a:avLst/>
          </a:prstGeom>
        </p:spPr>
      </p:pic>
    </p:spTree>
    <p:extLst>
      <p:ext uri="{BB962C8B-B14F-4D97-AF65-F5344CB8AC3E}">
        <p14:creationId xmlns:p14="http://schemas.microsoft.com/office/powerpoint/2010/main" val="388914874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7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631863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7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590716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38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441630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7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33627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16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80585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16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3513923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16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22805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16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0"/>
            <a:ext cx="5143500" cy="6858000"/>
          </a:xfrm>
          <a:prstGeom prst="rect">
            <a:avLst/>
          </a:prstGeom>
        </p:spPr>
      </p:pic>
    </p:spTree>
    <p:extLst>
      <p:ext uri="{BB962C8B-B14F-4D97-AF65-F5344CB8AC3E}">
        <p14:creationId xmlns:p14="http://schemas.microsoft.com/office/powerpoint/2010/main" val="14760684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1100666"/>
            <a:ext cx="3810000" cy="3302000"/>
          </a:xfrm>
          <a:prstGeom prst="rect">
            <a:avLst/>
          </a:prstGeom>
        </p:spPr>
      </p:pic>
      <p:sp>
        <p:nvSpPr>
          <p:cNvPr id="3" name="TextBox 2"/>
          <p:cNvSpPr txBox="1"/>
          <p:nvPr/>
        </p:nvSpPr>
        <p:spPr>
          <a:xfrm>
            <a:off x="1422400" y="4636870"/>
            <a:ext cx="6282267" cy="646331"/>
          </a:xfrm>
          <a:prstGeom prst="rect">
            <a:avLst/>
          </a:prstGeom>
          <a:noFill/>
        </p:spPr>
        <p:txBody>
          <a:bodyPr wrap="square" rtlCol="0">
            <a:spAutoFit/>
          </a:bodyPr>
          <a:lstStyle/>
          <a:p>
            <a:pPr algn="ctr"/>
            <a:r>
              <a:rPr lang="en-US" sz="3600" dirty="0" smtClean="0"/>
              <a:t>The </a:t>
            </a:r>
            <a:r>
              <a:rPr lang="en-US" sz="3600" dirty="0" err="1" smtClean="0"/>
              <a:t>Pendle</a:t>
            </a:r>
            <a:r>
              <a:rPr lang="en-US" sz="3600" dirty="0" smtClean="0"/>
              <a:t> Witches</a:t>
            </a:r>
            <a:endParaRPr lang="en-US" sz="3600" dirty="0"/>
          </a:p>
        </p:txBody>
      </p:sp>
    </p:spTree>
    <p:extLst>
      <p:ext uri="{BB962C8B-B14F-4D97-AF65-F5344CB8AC3E}">
        <p14:creationId xmlns:p14="http://schemas.microsoft.com/office/powerpoint/2010/main" val="20223274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06 at 06.12.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6141"/>
            <a:ext cx="9144000" cy="4007952"/>
          </a:xfrm>
          <a:prstGeom prst="rect">
            <a:avLst/>
          </a:prstGeom>
        </p:spPr>
      </p:pic>
    </p:spTree>
    <p:extLst>
      <p:ext uri="{BB962C8B-B14F-4D97-AF65-F5344CB8AC3E}">
        <p14:creationId xmlns:p14="http://schemas.microsoft.com/office/powerpoint/2010/main" val="27837849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TotalTime>
  <Words>690</Words>
  <Application>Microsoft Macintosh PowerPoint</Application>
  <PresentationFormat>On-screen Show (4:3)</PresentationFormat>
  <Paragraphs>29</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King Edward VI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Barton</dc:creator>
  <cp:lastModifiedBy>Geoff Barton</cp:lastModifiedBy>
  <cp:revision>6</cp:revision>
  <dcterms:created xsi:type="dcterms:W3CDTF">2012-11-06T05:30:41Z</dcterms:created>
  <dcterms:modified xsi:type="dcterms:W3CDTF">2012-11-06T09:14:47Z</dcterms:modified>
</cp:coreProperties>
</file>